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2.xml" ContentType="application/vnd.ms-office.activeX+xml"/>
  <Override PartName="/ppt/notesSlides/notesSlide6.xml" ContentType="application/vnd.openxmlformats-officedocument.presentationml.notesSlide+xml"/>
  <Override PartName="/ppt/activeX/activeX3.xml" ContentType="application/vnd.ms-office.activeX+xml"/>
  <Override PartName="/ppt/notesSlides/notesSlide7.xml" ContentType="application/vnd.openxmlformats-officedocument.presentationml.notesSlide+xml"/>
  <Override PartName="/ppt/activeX/activeX4.xml" ContentType="application/vnd.ms-office.activeX+xml"/>
  <Override PartName="/ppt/notesSlides/notesSlide8.xml" ContentType="application/vnd.openxmlformats-officedocument.presentationml.notesSlide+xml"/>
  <Override PartName="/ppt/activeX/activeX5.xml" ContentType="application/vnd.ms-office.activeX+xml"/>
  <Override PartName="/ppt/notesSlides/notesSlide9.xml" ContentType="application/vnd.openxmlformats-officedocument.presentationml.notesSlide+xml"/>
  <Override PartName="/ppt/activeX/activeX6.xml" ContentType="application/vnd.ms-office.activeX+xml"/>
  <Override PartName="/ppt/notesSlides/notesSlide10.xml" ContentType="application/vnd.openxmlformats-officedocument.presentationml.notesSlide+xml"/>
  <Override PartName="/ppt/activeX/activeX7.xml" ContentType="application/vnd.ms-office.activeX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704" r:id="rId3"/>
    <p:sldMasterId id="2147483717" r:id="rId4"/>
  </p:sldMasterIdLst>
  <p:notesMasterIdLst>
    <p:notesMasterId r:id="rId40"/>
  </p:notesMasterIdLst>
  <p:sldIdLst>
    <p:sldId id="427" r:id="rId5"/>
    <p:sldId id="428" r:id="rId6"/>
    <p:sldId id="425" r:id="rId7"/>
    <p:sldId id="441" r:id="rId8"/>
    <p:sldId id="426" r:id="rId9"/>
    <p:sldId id="431" r:id="rId10"/>
    <p:sldId id="435" r:id="rId11"/>
    <p:sldId id="368" r:id="rId12"/>
    <p:sldId id="445" r:id="rId13"/>
    <p:sldId id="369" r:id="rId14"/>
    <p:sldId id="432" r:id="rId15"/>
    <p:sldId id="430" r:id="rId16"/>
    <p:sldId id="446" r:id="rId17"/>
    <p:sldId id="448" r:id="rId18"/>
    <p:sldId id="436" r:id="rId19"/>
    <p:sldId id="375" r:id="rId20"/>
    <p:sldId id="452" r:id="rId21"/>
    <p:sldId id="376" r:id="rId22"/>
    <p:sldId id="381" r:id="rId23"/>
    <p:sldId id="451" r:id="rId24"/>
    <p:sldId id="438" r:id="rId25"/>
    <p:sldId id="400" r:id="rId26"/>
    <p:sldId id="450" r:id="rId27"/>
    <p:sldId id="439" r:id="rId28"/>
    <p:sldId id="392" r:id="rId29"/>
    <p:sldId id="393" r:id="rId30"/>
    <p:sldId id="442" r:id="rId31"/>
    <p:sldId id="440" r:id="rId32"/>
    <p:sldId id="449" r:id="rId33"/>
    <p:sldId id="444" r:id="rId34"/>
    <p:sldId id="409" r:id="rId35"/>
    <p:sldId id="412" r:id="rId36"/>
    <p:sldId id="413" r:id="rId37"/>
    <p:sldId id="414" r:id="rId38"/>
    <p:sldId id="41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2BF4A45-A906-4CF1-BBD9-5776826EC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92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966A23D-9989-43E5-8A42-3BB70BC2B1A8}" type="slidenum">
              <a:rPr lang="en-US" smtClean="0"/>
              <a:pPr eaLnBrk="1" hangingPunct="1"/>
              <a:t>3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BAA7C7FF-F2FD-4F0D-9E0E-1545D9B5183D}" type="slidenum">
              <a:rPr lang="en-GB" sz="1200">
                <a:solidFill>
                  <a:prstClr val="black"/>
                </a:solidFill>
              </a:rPr>
              <a:pPr eaLnBrk="1" hangingPunct="1"/>
              <a:t>23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44035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Proteins and Lipids</a:t>
            </a: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b="1" smtClean="0">
                <a:latin typeface="Arial" pitchFamily="34" charset="0"/>
              </a:rPr>
              <a:t>Teacher notes</a:t>
            </a:r>
          </a:p>
          <a:p>
            <a:pPr eaLnBrk="1" hangingPunct="1"/>
            <a:r>
              <a:rPr lang="en-GB" smtClean="0">
                <a:latin typeface="Arial" pitchFamily="34" charset="0"/>
              </a:rPr>
              <a:t>Condensation reaction and hydrolysis reaction of dipeptides is just the same as for disaccharides, but a peptide bond is formed rather than a glycosidic bond.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44EC9239-E49E-40A7-BCC6-D86BC61C3911}" type="slidenum">
              <a:rPr lang="en-GB" sz="1200">
                <a:solidFill>
                  <a:prstClr val="black"/>
                </a:solidFill>
              </a:rPr>
              <a:pPr eaLnBrk="1" hangingPunct="1"/>
              <a:t>29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53251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Proteins and Lipids</a:t>
            </a: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عنصر نائب للملاحظات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44036" name="عنصر نائب لرقم الشريحة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DC2F3F7-A71C-4A9A-AF9D-081DC33BD59C}" type="slidenum">
              <a:rPr lang="en-US" smtClean="0"/>
              <a:pPr eaLnBrk="1" hangingPunct="1"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7F37F7-7C65-4202-94C0-6735762E4AA5}" type="slidenum">
              <a:rPr lang="en-US" smtClean="0"/>
              <a:pPr eaLnBrk="1" hangingPunct="1"/>
              <a:t>4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5739F7E-3B42-4C9E-8352-E170B01CCACC}" type="slidenum">
              <a:rPr lang="en-US" smtClean="0"/>
              <a:pPr eaLnBrk="1" hangingPunct="1"/>
              <a:t>7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011AE19-545F-40AA-8291-7803CA733F18}" type="slidenum">
              <a:rPr lang="en-GB" smtClean="0">
                <a:solidFill>
                  <a:srgbClr val="000000"/>
                </a:solidFill>
              </a:rPr>
              <a:pPr eaLnBrk="1" hangingPunct="1"/>
              <a:t>9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3011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Boardworks AS Biology </a:t>
            </a:r>
          </a:p>
          <a:p>
            <a:r>
              <a:rPr lang="en-GB" smtClean="0">
                <a:solidFill>
                  <a:srgbClr val="000000"/>
                </a:solidFill>
              </a:rPr>
              <a:t>Biological Molecules: Water and Carbohydrates</a:t>
            </a: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DC9A467-5303-4757-AC00-BE8CFB47B07D}" type="slidenum">
              <a:rPr lang="en-US" smtClean="0"/>
              <a:pPr eaLnBrk="1" hangingPunct="1"/>
              <a:t>11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2238C640-94AE-45AD-AE72-36C1F8C23646}" type="slidenum">
              <a:rPr lang="en-GB" sz="1200">
                <a:solidFill>
                  <a:prstClr val="black"/>
                </a:solidFill>
              </a:rPr>
              <a:pPr eaLnBrk="1" hangingPunct="1"/>
              <a:t>13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53251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Water and Carbohydrates</a:t>
            </a: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E6C4BCC6-8BE4-4811-A19C-8C4E48FBE10E}" type="slidenum">
              <a:rPr lang="en-GB" sz="1200">
                <a:solidFill>
                  <a:prstClr val="black"/>
                </a:solidFill>
              </a:rPr>
              <a:pPr eaLnBrk="1" hangingPunct="1"/>
              <a:t>14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59395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Water and Carbohydrates</a:t>
            </a:r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EE66D377-0C22-47AD-A24F-FF8D89DC539C}" type="slidenum">
              <a:rPr lang="en-GB" sz="1200">
                <a:solidFill>
                  <a:prstClr val="black"/>
                </a:solidFill>
              </a:rPr>
              <a:pPr eaLnBrk="1" hangingPunct="1"/>
              <a:t>17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57347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Proteins and Lipids</a:t>
            </a: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eaLnBrk="1" hangingPunct="1"/>
            <a:fld id="{EA52C98A-3DE3-447B-BD82-3896886ED32F}" type="slidenum">
              <a:rPr lang="en-GB" sz="1200">
                <a:solidFill>
                  <a:prstClr val="black"/>
                </a:solidFill>
              </a:rPr>
              <a:pPr eaLnBrk="1" hangingPunct="1"/>
              <a:t>20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61443" name="Rectangle 10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r>
              <a:rPr lang="en-GB" sz="1200">
                <a:solidFill>
                  <a:prstClr val="black"/>
                </a:solidFill>
              </a:rPr>
              <a:t>Boardworks AS Biology </a:t>
            </a:r>
          </a:p>
          <a:p>
            <a:r>
              <a:rPr lang="en-GB" sz="1200">
                <a:solidFill>
                  <a:prstClr val="black"/>
                </a:solidFill>
              </a:rPr>
              <a:t>Biological Molecules: Proteins and Lipids</a:t>
            </a: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E84DA-CF63-408B-B4E1-6D1E1ECF2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EBD7B-05ED-405C-B137-589EB819D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5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5CCE1-0204-4497-98D0-111273D34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عنوان ونص فوق 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7AE79-AA48-41C5-9866-D54CA5A1FB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07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عنوان وأربعة من 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439AC-F558-43E1-94BE-39AFEA45A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96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عنوان، ونص،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9AA3C-FD57-4A46-BFBD-A59B97EAC9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57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0" descr="title_slide_biomolecules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5DAFE5B2-2701-464D-9EF1-6B9882FD9AD5}" type="slidenum">
              <a:rPr lang="en-GB" sz="1000">
                <a:solidFill>
                  <a:srgbClr val="5B0091"/>
                </a:solidFill>
                <a:cs typeface="Arial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 of 30</a:t>
            </a:r>
          </a:p>
        </p:txBody>
      </p:sp>
      <p:sp>
        <p:nvSpPr>
          <p:cNvPr id="4" name="Text Box 20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© Boardworks Ltd 2008</a:t>
            </a:r>
          </a:p>
        </p:txBody>
      </p:sp>
      <p:pic>
        <p:nvPicPr>
          <p:cNvPr id="5" name="Picture 21" descr="forward_arrow_colour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015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19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217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52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57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331A0-7912-4B09-9D44-0948C5716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0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0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364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080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106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53975"/>
            <a:ext cx="2116137" cy="6072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196013" cy="6072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627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charset="0"/>
              </a:defRPr>
            </a:lvl1pPr>
          </a:lstStyle>
          <a:p>
            <a:pPr>
              <a:defRPr/>
            </a:pPr>
            <a:fld id="{538953CF-D636-4EBB-A6AD-A076D81C9615}" type="datetimeFigureOut">
              <a:rPr lang="en-US"/>
              <a:pPr>
                <a:defRPr/>
              </a:pPr>
              <a:t>11/21/2016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charset="0"/>
              </a:defRPr>
            </a:lvl1pPr>
          </a:lstStyle>
          <a:p>
            <a:pPr>
              <a:defRPr/>
            </a:pPr>
            <a:fld id="{D32F6E06-29A5-4760-B3D5-B74701120B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79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0" descr="title_slide_biomolecules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fld id="{D01785DF-8AF5-489E-9654-2D2FB52613B1}" type="slidenum"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r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t> of 30</a:t>
            </a:r>
          </a:p>
        </p:txBody>
      </p:sp>
      <p:sp>
        <p:nvSpPr>
          <p:cNvPr id="4" name="Text Box 20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t>© Boardworks Ltd 2008</a:t>
            </a:r>
          </a:p>
        </p:txBody>
      </p:sp>
      <p:pic>
        <p:nvPicPr>
          <p:cNvPr id="5" name="Picture 21" descr="forward_arrow_colour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995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423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11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46404-E871-4C77-B706-A58D6F0FAD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56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6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435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762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179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655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22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588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53975"/>
            <a:ext cx="2116137" cy="6072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196013" cy="6072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363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fld id="{8EF687B5-ABC1-4128-A715-003B5FE7F105}" type="datetimeFigureOut">
              <a:rPr lang="en-US" sz="2400">
                <a:solidFill>
                  <a:srgbClr val="010066"/>
                </a:solidFill>
              </a:rPr>
              <a:pPr>
                <a:buClr>
                  <a:srgbClr val="10BC45"/>
                </a:buClr>
                <a:buSzPct val="80000"/>
                <a:buFont typeface="Wingdings" pitchFamily="2" charset="2"/>
                <a:buChar char="l"/>
                <a:defRPr/>
              </a:pPr>
              <a:t>11/21/2016</a:t>
            </a:fld>
            <a:endParaRPr lang="en-GB" sz="2400">
              <a:solidFill>
                <a:srgbClr val="0100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endParaRPr lang="en-GB" sz="2400">
              <a:solidFill>
                <a:srgbClr val="0100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fld id="{042CA573-9885-4763-9C5F-0246D292F261}" type="slidenum">
              <a:rPr lang="en-GB" sz="2400">
                <a:solidFill>
                  <a:srgbClr val="010066"/>
                </a:solidFill>
              </a:rPr>
              <a:pPr>
                <a:buClr>
                  <a:srgbClr val="10BC45"/>
                </a:buClr>
                <a:buSzPct val="80000"/>
                <a:buFont typeface="Wingdings" pitchFamily="2" charset="2"/>
                <a:buChar char="l"/>
                <a:defRPr/>
              </a:pPr>
              <a:t>‹#›</a:t>
            </a:fld>
            <a:endParaRPr lang="en-GB" sz="2400">
              <a:solidFill>
                <a:srgbClr val="01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34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title_slide_biomolecules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86F62B11-6DBC-43ED-9F1D-F4BED545FA2A}" type="slidenum">
              <a:rPr lang="en-GB" sz="1000">
                <a:solidFill>
                  <a:srgbClr val="5B0091"/>
                </a:solidFill>
                <a:cs typeface="Arial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 of 29</a:t>
            </a:r>
          </a:p>
        </p:txBody>
      </p:sp>
      <p:sp>
        <p:nvSpPr>
          <p:cNvPr id="4" name="Text Box 20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algn="r"/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© Boardworks Ltd 2008</a:t>
            </a:r>
          </a:p>
        </p:txBody>
      </p:sp>
      <p:pic>
        <p:nvPicPr>
          <p:cNvPr id="5" name="Picture 21" descr="forward_arrow_colour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04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3604F-1A7C-4305-8D57-254F2F793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698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101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3677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522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785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61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14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853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50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691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53975"/>
            <a:ext cx="2116137" cy="6072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250" y="53975"/>
            <a:ext cx="6196013" cy="6072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10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07EAF-A48A-4C2F-9AF4-29519C735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fld id="{07667FBF-2D40-4F26-B8FD-417D16BE27C2}" type="datetimeFigureOut">
              <a:rPr lang="en-US" sz="2400">
                <a:solidFill>
                  <a:srgbClr val="010066"/>
                </a:solidFill>
              </a:rPr>
              <a:pPr>
                <a:buClr>
                  <a:srgbClr val="10BC45"/>
                </a:buClr>
                <a:buSzPct val="80000"/>
                <a:buFont typeface="Wingdings" pitchFamily="2" charset="2"/>
                <a:buChar char="l"/>
                <a:defRPr/>
              </a:pPr>
              <a:t>11/21/2016</a:t>
            </a:fld>
            <a:endParaRPr lang="en-GB" sz="2400">
              <a:solidFill>
                <a:srgbClr val="0100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endParaRPr lang="en-GB" sz="2400">
              <a:solidFill>
                <a:srgbClr val="0100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buClr>
                <a:srgbClr val="10BC45"/>
              </a:buClr>
              <a:buSzPct val="80000"/>
              <a:buFont typeface="Wingdings" pitchFamily="2" charset="2"/>
              <a:buChar char="l"/>
              <a:defRPr/>
            </a:pPr>
            <a:fld id="{7184A467-3AB6-4C35-9CD0-91765B89DC2C}" type="slidenum">
              <a:rPr lang="en-GB" sz="2400">
                <a:solidFill>
                  <a:srgbClr val="010066"/>
                </a:solidFill>
              </a:rPr>
              <a:pPr>
                <a:buClr>
                  <a:srgbClr val="10BC45"/>
                </a:buClr>
                <a:buSzPct val="80000"/>
                <a:buFont typeface="Wingdings" pitchFamily="2" charset="2"/>
                <a:buChar char="l"/>
                <a:defRPr/>
              </a:pPr>
              <a:t>‹#›</a:t>
            </a:fld>
            <a:endParaRPr lang="en-GB" sz="2400">
              <a:solidFill>
                <a:srgbClr val="01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8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3C9D8-3FE7-4CEA-8ABC-4AE55C484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1B6C8-B977-419E-A26A-191E1BA64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9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617F6-677A-420F-8AE9-0BFA2F9BF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052D7-0C6D-4EB4-B5B8-E3B7BAC199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7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F65CB7DF-DA76-4FEC-BA7C-3F12A9E8A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1" descr="slide bgroun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48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D5C9B404-BC9A-4C4A-A05A-844914D3C8F6}" type="slidenum">
              <a:rPr lang="en-GB" sz="1000">
                <a:solidFill>
                  <a:srgbClr val="5B0091"/>
                </a:solidFill>
                <a:cs typeface="Arial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 of 30</a:t>
            </a:r>
          </a:p>
        </p:txBody>
      </p:sp>
      <p:sp>
        <p:nvSpPr>
          <p:cNvPr id="3076" name="Text Box 49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© Boardworks Ltd 2008</a:t>
            </a:r>
          </a:p>
        </p:txBody>
      </p:sp>
      <p:pic>
        <p:nvPicPr>
          <p:cNvPr id="3077" name="Picture 50" descr="back_arrow_trans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167438"/>
            <a:ext cx="6302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222250" y="53975"/>
            <a:ext cx="72405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pic>
        <p:nvPicPr>
          <p:cNvPr id="3079" name="Picture 60" descr="forward_arrow_grey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3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1" descr="slide bgroun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48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fld id="{BE20E52E-9A6F-4DB9-A2FB-2A2514258E92}" type="slidenum"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r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t> of 30</a:t>
            </a:r>
          </a:p>
        </p:txBody>
      </p:sp>
      <p:sp>
        <p:nvSpPr>
          <p:cNvPr id="14340" name="Text Box 49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en-GB" sz="1000">
                <a:solidFill>
                  <a:srgbClr val="5B0091"/>
                </a:solidFill>
                <a:latin typeface="Arial" charset="0"/>
                <a:cs typeface="Arial" charset="0"/>
              </a:rPr>
              <a:t>© Boardworks Ltd 2008</a:t>
            </a:r>
          </a:p>
        </p:txBody>
      </p:sp>
      <p:pic>
        <p:nvPicPr>
          <p:cNvPr id="14341" name="Picture 50" descr="back_arrow_trans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167438"/>
            <a:ext cx="6302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222250" y="53975"/>
            <a:ext cx="72405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pic>
        <p:nvPicPr>
          <p:cNvPr id="14343" name="Picture 60" descr="forward_arrow_grey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63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1" descr="slide bgroun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 Box 48"/>
          <p:cNvSpPr txBox="1">
            <a:spLocks noChangeArrowheads="1"/>
          </p:cNvSpPr>
          <p:nvPr userDrawn="1"/>
        </p:nvSpPr>
        <p:spPr bwMode="auto">
          <a:xfrm>
            <a:off x="896938" y="6654800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1B373590-537D-4685-8258-BA2015462607}" type="slidenum">
              <a:rPr lang="en-GB" sz="1000">
                <a:solidFill>
                  <a:srgbClr val="5B0091"/>
                </a:solidFill>
                <a:cs typeface="Arial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 of 29</a:t>
            </a:r>
          </a:p>
        </p:txBody>
      </p:sp>
      <p:sp>
        <p:nvSpPr>
          <p:cNvPr id="17412" name="Text Box 49"/>
          <p:cNvSpPr txBox="1">
            <a:spLocks noChangeArrowheads="1"/>
          </p:cNvSpPr>
          <p:nvPr userDrawn="1"/>
        </p:nvSpPr>
        <p:spPr bwMode="auto">
          <a:xfrm>
            <a:off x="6445250" y="66548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010066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10BC45"/>
              </a:buClr>
              <a:buSzPct val="80000"/>
              <a:buFont typeface="Wingdings" pitchFamily="2" charset="2"/>
              <a:buChar char="l"/>
              <a:defRPr sz="2400">
                <a:solidFill>
                  <a:srgbClr val="010066"/>
                </a:solidFill>
                <a:latin typeface="Arial" pitchFamily="34" charset="0"/>
              </a:defRPr>
            </a:lvl9pPr>
          </a:lstStyle>
          <a:p>
            <a:pPr algn="r"/>
            <a:r>
              <a:rPr lang="en-GB" sz="1000">
                <a:solidFill>
                  <a:srgbClr val="5B0091"/>
                </a:solidFill>
                <a:cs typeface="Arial" pitchFamily="34" charset="0"/>
              </a:rPr>
              <a:t>© Boardworks Ltd 2008</a:t>
            </a:r>
          </a:p>
        </p:txBody>
      </p:sp>
      <p:pic>
        <p:nvPicPr>
          <p:cNvPr id="17413" name="Picture 50" descr="back_arrow_trans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167438"/>
            <a:ext cx="6302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222250" y="53975"/>
            <a:ext cx="72405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pic>
        <p:nvPicPr>
          <p:cNvPr id="17415" name="Picture 60" descr="forward_arrow_grey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91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BC45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8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8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9.jpeg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8.png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5.png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8.png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Documents%20and%20Settings\cmassengale\Application%20Data\Microsoft\Media%20Catalog\images%5b19%5d.jpg" TargetMode="External"/><Relationship Id="rId1" Type="http://schemas.microsoft.com/office/2007/relationships/media" Target="file:///C:\Documents%20and%20Settings\cmassengale\Application%20Data\Microsoft\Media%20Catalog\images%5b19%5d.jpg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4.jpe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"/>
            <a:ext cx="7772400" cy="18288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3F3FFF"/>
                </a:solidFill>
              </a:rPr>
              <a:t>The chemicals of life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05000"/>
            <a:ext cx="6400800" cy="609600"/>
          </a:xfrm>
        </p:spPr>
        <p:txBody>
          <a:bodyPr/>
          <a:lstStyle/>
          <a:p>
            <a:pPr eaLnBrk="1" hangingPunct="1"/>
            <a:r>
              <a:rPr lang="en-US" smtClean="0"/>
              <a:t>Chapter 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Carbohydrates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Polysaccharides</a:t>
            </a:r>
            <a:r>
              <a:rPr lang="en-US" smtClean="0"/>
              <a:t> </a:t>
            </a:r>
            <a:r>
              <a:rPr lang="en-US" sz="2800" smtClean="0"/>
              <a:t>are long polymers that contain many glucose subunits.</a:t>
            </a:r>
          </a:p>
          <a:p>
            <a:pPr eaLnBrk="1" hangingPunct="1"/>
            <a:r>
              <a:rPr lang="en-US" sz="2800" smtClean="0"/>
              <a:t>Thousands of sugars.</a:t>
            </a:r>
          </a:p>
          <a:p>
            <a:pPr eaLnBrk="1" hangingPunct="1"/>
            <a:r>
              <a:rPr lang="en-US" sz="2800" smtClean="0"/>
              <a:t>Insoluble in water.</a:t>
            </a:r>
          </a:p>
          <a:p>
            <a:pPr eaLnBrk="1" hangingPunct="1"/>
            <a:r>
              <a:rPr lang="en-US" sz="2800" smtClean="0"/>
              <a:t>Do not taste sweet. </a:t>
            </a:r>
          </a:p>
          <a:p>
            <a:pPr eaLnBrk="1" hangingPunct="1"/>
            <a:endParaRPr lang="en-US" sz="2800" smtClean="0"/>
          </a:p>
          <a:p>
            <a:pPr eaLnBrk="1" hangingPunct="1">
              <a:buFontTx/>
              <a:buNone/>
            </a:pPr>
            <a:r>
              <a:rPr lang="en-US" sz="2800" smtClean="0">
                <a:solidFill>
                  <a:srgbClr val="C00000"/>
                </a:solidFill>
              </a:rPr>
              <a:t>    Ex.</a:t>
            </a:r>
            <a:r>
              <a:rPr lang="en-US" sz="2800" smtClean="0"/>
              <a:t> Cellulose, starch ….. In plants only </a:t>
            </a:r>
          </a:p>
          <a:p>
            <a:pPr eaLnBrk="1" hangingPunct="1">
              <a:buFontTx/>
              <a:buNone/>
            </a:pPr>
            <a:r>
              <a:rPr lang="en-US" sz="2800" smtClean="0"/>
              <a:t>          glycogen ……………In animals only </a:t>
            </a:r>
          </a:p>
          <a:p>
            <a:pPr eaLnBrk="1" hangingPunct="1">
              <a:buFontTx/>
              <a:buNone/>
            </a:pPr>
            <a:endParaRPr lang="en-US" sz="2800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5D218C8-6A12-4A7A-871C-BAD52958CC42}" type="slidenum">
              <a:rPr lang="en-US" smtClean="0"/>
              <a:pPr eaLnBrk="1" hangingPunct="1"/>
              <a:t>11</a:t>
            </a:fld>
            <a:endParaRPr lang="en-US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b="1" smtClean="0">
                <a:solidFill>
                  <a:srgbClr val="3F3FFF"/>
                </a:solidFill>
              </a:rPr>
              <a:t>Examples of Polysaccharides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3334" r="1250" b="11333"/>
          <a:stretch>
            <a:fillRect/>
          </a:stretch>
        </p:blipFill>
        <p:spPr bwMode="auto">
          <a:xfrm>
            <a:off x="304800" y="1066800"/>
            <a:ext cx="853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038600" y="2209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Starch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819400" y="38862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latin typeface="Comic Sans MS" pitchFamily="66" charset="0"/>
              </a:rPr>
              <a:t>Glycogen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667000" y="5410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latin typeface="Comic Sans MS" pitchFamily="66" charset="0"/>
              </a:rPr>
              <a:t>Cellulose</a:t>
            </a:r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5638800" y="1066800"/>
            <a:ext cx="2895600" cy="762000"/>
          </a:xfrm>
          <a:prstGeom prst="downArrowCallout">
            <a:avLst>
              <a:gd name="adj1" fmla="val 73080"/>
              <a:gd name="adj2" fmla="val 73080"/>
              <a:gd name="adj3" fmla="val 16667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omic Sans MS" pitchFamily="66" charset="0"/>
              </a:rPr>
              <a:t>Glucose Monomer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utoUpdateAnimBg="0"/>
      <p:bldP spid="34821" grpId="0" autoUpdateAnimBg="0"/>
      <p:bldP spid="34822" grpId="0" autoUpdateAnimBg="0"/>
      <p:bldP spid="3482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Carbohydrates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610600" cy="48006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mtClean="0"/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Some Functions:</a:t>
            </a:r>
          </a:p>
          <a:p>
            <a:pPr lvl="3" eaLnBrk="1" hangingPunct="1"/>
            <a:endParaRPr lang="en-US" sz="1200" smtClean="0"/>
          </a:p>
          <a:p>
            <a:pPr lvl="3" eaLnBrk="1" hangingPunct="1"/>
            <a:r>
              <a:rPr lang="en-US" sz="1200" smtClean="0"/>
              <a:t> </a:t>
            </a:r>
            <a:r>
              <a:rPr lang="en-US" smtClean="0"/>
              <a:t>needed for energy production– </a:t>
            </a:r>
            <a:r>
              <a:rPr lang="en-US" smtClean="0">
                <a:solidFill>
                  <a:srgbClr val="FF0000"/>
                </a:solidFill>
              </a:rPr>
              <a:t>1g give 17 KJ </a:t>
            </a:r>
            <a:r>
              <a:rPr lang="en-US" smtClean="0"/>
              <a:t>…  mainly </a:t>
            </a:r>
            <a:r>
              <a:rPr lang="en-US" smtClean="0">
                <a:solidFill>
                  <a:srgbClr val="FF0000"/>
                </a:solidFill>
              </a:rPr>
              <a:t>Glucose</a:t>
            </a:r>
            <a:r>
              <a:rPr lang="en-US" smtClean="0"/>
              <a:t> needed to make </a:t>
            </a:r>
            <a:r>
              <a:rPr lang="en-US" u="sng" smtClean="0"/>
              <a:t>respiration</a:t>
            </a:r>
            <a:r>
              <a:rPr lang="en-US" smtClean="0"/>
              <a:t> for energy production. </a:t>
            </a:r>
          </a:p>
          <a:p>
            <a:pPr lvl="3" eaLnBrk="1" hangingPunct="1">
              <a:buFontTx/>
              <a:buNone/>
            </a:pPr>
            <a:r>
              <a:rPr lang="en-US" smtClean="0"/>
              <a:t>.</a:t>
            </a:r>
          </a:p>
          <a:p>
            <a:pPr lvl="3" eaLnBrk="1" hangingPunct="1"/>
            <a:r>
              <a:rPr lang="en-US" smtClean="0"/>
              <a:t> plants store carbohydrates as </a:t>
            </a:r>
            <a:r>
              <a:rPr lang="en-US" smtClean="0">
                <a:solidFill>
                  <a:srgbClr val="FF0000"/>
                </a:solidFill>
              </a:rPr>
              <a:t>starch</a:t>
            </a:r>
            <a:r>
              <a:rPr lang="en-US" smtClean="0"/>
              <a:t>. </a:t>
            </a:r>
          </a:p>
          <a:p>
            <a:pPr lvl="3" eaLnBrk="1" hangingPunct="1">
              <a:buFontTx/>
              <a:buNone/>
            </a:pPr>
            <a:r>
              <a:rPr lang="en-US" smtClean="0"/>
              <a:t>    It is easy to change glucose into starch and starch  to glucose . So plants store </a:t>
            </a:r>
            <a:r>
              <a:rPr lang="en-US" u="sng" smtClean="0"/>
              <a:t>large quantities </a:t>
            </a:r>
            <a:r>
              <a:rPr lang="en-US" smtClean="0"/>
              <a:t>of starch in their </a:t>
            </a:r>
            <a:r>
              <a:rPr lang="en-US" smtClean="0">
                <a:solidFill>
                  <a:srgbClr val="0070C0"/>
                </a:solidFill>
              </a:rPr>
              <a:t>seeds or tubers.</a:t>
            </a:r>
          </a:p>
          <a:p>
            <a:pPr lvl="3" eaLnBrk="1" hangingPunct="1">
              <a:buFontTx/>
              <a:buNone/>
            </a:pPr>
            <a:endParaRPr lang="en-US" smtClean="0"/>
          </a:p>
          <a:p>
            <a:pPr lvl="3" eaLnBrk="1" hangingPunct="1"/>
            <a:r>
              <a:rPr lang="en-US" smtClean="0"/>
              <a:t>Animals </a:t>
            </a:r>
            <a:r>
              <a:rPr lang="en-US" smtClean="0">
                <a:solidFill>
                  <a:srgbClr val="FF0000"/>
                </a:solidFill>
              </a:rPr>
              <a:t>do not </a:t>
            </a:r>
            <a:r>
              <a:rPr lang="en-US" smtClean="0"/>
              <a:t>store starch . Instead , they store </a:t>
            </a:r>
            <a:r>
              <a:rPr lang="en-US" smtClean="0">
                <a:solidFill>
                  <a:srgbClr val="FF0000"/>
                </a:solidFill>
              </a:rPr>
              <a:t>glycogen</a:t>
            </a:r>
            <a:r>
              <a:rPr lang="en-US" smtClean="0"/>
              <a:t> . </a:t>
            </a:r>
            <a:r>
              <a:rPr lang="en-US" u="sng" smtClean="0"/>
              <a:t>Small quantities </a:t>
            </a:r>
            <a:r>
              <a:rPr lang="en-US" smtClean="0"/>
              <a:t>can be stored . Mostly in </a:t>
            </a:r>
            <a:r>
              <a:rPr lang="en-US" smtClean="0">
                <a:solidFill>
                  <a:srgbClr val="0070C0"/>
                </a:solidFill>
              </a:rPr>
              <a:t>liver and muscles </a:t>
            </a:r>
            <a:r>
              <a:rPr lang="en-US" smtClean="0"/>
              <a:t>.</a:t>
            </a:r>
          </a:p>
          <a:p>
            <a:pPr lvl="3" eaLnBrk="1" hangingPunct="1">
              <a:buFontTx/>
              <a:buNone/>
            </a:pPr>
            <a:endParaRPr lang="en-US" smtClean="0"/>
          </a:p>
          <a:p>
            <a:pPr lvl="3" eaLnBrk="1" hangingPunct="1"/>
            <a:r>
              <a:rPr lang="en-US" smtClean="0">
                <a:solidFill>
                  <a:srgbClr val="FF0000"/>
                </a:solidFill>
              </a:rPr>
              <a:t>Cellulose</a:t>
            </a:r>
            <a:r>
              <a:rPr lang="en-US" smtClean="0"/>
              <a:t> is used to make the criss -crossing fibres /  it is very strong molecule form cell wall of plants that is  used to maintain the shape of the plant cell.</a:t>
            </a:r>
          </a:p>
          <a:p>
            <a:pPr lvl="3" eaLnBrk="1" hangingPunct="1">
              <a:buFontTx/>
              <a:buNone/>
            </a:pPr>
            <a:r>
              <a:rPr lang="en-US" smtClean="0"/>
              <a:t>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Benedict’s test for reducing sugars</a:t>
            </a:r>
          </a:p>
        </p:txBody>
      </p:sp>
      <p:pic>
        <p:nvPicPr>
          <p:cNvPr id="4100" name="Picture 9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1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6" descr="exp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50813"/>
            <a:ext cx="6111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3" name="Group 20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4104" name="S1_5_benedicts_experiment.swf" descr="1_5_benedicts_experime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1444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745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Iodine test for starch</a:t>
            </a:r>
          </a:p>
        </p:txBody>
      </p:sp>
      <p:pic>
        <p:nvPicPr>
          <p:cNvPr id="7172" name="Picture 8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0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5" descr="exp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50813"/>
            <a:ext cx="6111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5" name="Group 19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7176" name="S1_7_iodine_experiment.swf" descr="1_7_iodine_experime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3492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380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عنوان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92163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Test for starch </a:t>
            </a:r>
          </a:p>
        </p:txBody>
      </p:sp>
      <p:pic>
        <p:nvPicPr>
          <p:cNvPr id="18435" name="Picture 2" descr="C:\Users\Tareq\Desktop\2-iodine-test-for-starch-andrew-lambert-photograph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981200"/>
            <a:ext cx="4495800" cy="4267200"/>
          </a:xfrm>
          <a:noFill/>
        </p:spPr>
      </p:pic>
      <p:pic>
        <p:nvPicPr>
          <p:cNvPr id="18436" name="Picture 3" descr="C:\Users\Tareq\Desktop\iodine_used_to_detect_the_presence_of_starch_iodine_solution_is_iodine_dissolved_in_aqueous_potass_BG1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1148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مستطيل 9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                                                     </a:t>
            </a:r>
            <a:r>
              <a:rPr lang="en-US" dirty="0">
                <a:solidFill>
                  <a:srgbClr val="C00000"/>
                </a:solidFill>
              </a:rPr>
              <a:t>Orange –brown</a:t>
            </a:r>
            <a:r>
              <a:rPr lang="en-US" dirty="0"/>
              <a:t>                      </a:t>
            </a:r>
            <a:r>
              <a:rPr lang="en-US" dirty="0">
                <a:solidFill>
                  <a:srgbClr val="002060"/>
                </a:solidFill>
              </a:rPr>
              <a:t>blue – black color</a:t>
            </a:r>
            <a:r>
              <a:rPr lang="en-US" dirty="0"/>
              <a:t>      </a:t>
            </a:r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5638800" y="6553200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3349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Fat or Lipids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3" eaLnBrk="1" hangingPunct="1"/>
            <a:r>
              <a:rPr lang="en-US" sz="2400" smtClean="0"/>
              <a:t>Contains : C,H,O</a:t>
            </a:r>
          </a:p>
          <a:p>
            <a:pPr lvl="3" eaLnBrk="1" hangingPunct="1"/>
            <a:r>
              <a:rPr lang="en-US" sz="2400" smtClean="0"/>
              <a:t>Has 3 </a:t>
            </a:r>
            <a:r>
              <a:rPr lang="en-US" sz="2400" smtClean="0">
                <a:solidFill>
                  <a:srgbClr val="C00000"/>
                </a:solidFill>
              </a:rPr>
              <a:t>fatty acid </a:t>
            </a:r>
            <a:r>
              <a:rPr lang="en-US" sz="2400" smtClean="0"/>
              <a:t>and one </a:t>
            </a:r>
            <a:r>
              <a:rPr lang="en-US" sz="2400" smtClean="0">
                <a:solidFill>
                  <a:srgbClr val="C00000"/>
                </a:solidFill>
              </a:rPr>
              <a:t>glycerol </a:t>
            </a:r>
            <a:endParaRPr lang="en-US" sz="2400" smtClean="0"/>
          </a:p>
          <a:p>
            <a:pPr lvl="3" eaLnBrk="1" hangingPunct="1"/>
            <a:r>
              <a:rPr lang="en-US" sz="2400" smtClean="0"/>
              <a:t>Insoluble in water .</a:t>
            </a:r>
          </a:p>
          <a:p>
            <a:pPr lvl="3" eaLnBrk="1" hangingPunct="1"/>
            <a:r>
              <a:rPr lang="en-US" sz="2400" smtClean="0"/>
              <a:t>Fats that are liquid at room temperature are called </a:t>
            </a:r>
            <a:r>
              <a:rPr lang="en-US" sz="2400" smtClean="0">
                <a:solidFill>
                  <a:srgbClr val="FF0000"/>
                </a:solidFill>
              </a:rPr>
              <a:t>oil</a:t>
            </a:r>
            <a:r>
              <a:rPr lang="en-US" sz="2400" smtClean="0"/>
              <a:t> .</a:t>
            </a:r>
          </a:p>
          <a:p>
            <a:pPr lvl="3" eaLnBrk="1" hangingPunct="1">
              <a:buFontTx/>
              <a:buNone/>
            </a:pPr>
            <a:endParaRPr lang="en-US" sz="2400" smtClean="0"/>
          </a:p>
          <a:p>
            <a:pPr lvl="3" eaLnBrk="1" hangingPunct="1"/>
            <a:endParaRPr lang="en-US" sz="2400" smtClean="0">
              <a:solidFill>
                <a:srgbClr val="C00000"/>
              </a:solidFill>
            </a:endParaRPr>
          </a:p>
          <a:p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4" name="Picture 4" descr="olio_d'italia_combi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1938"/>
            <a:ext cx="464820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h-butter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8288"/>
            <a:ext cx="304800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structure of triglycerides</a:t>
            </a:r>
          </a:p>
        </p:txBody>
      </p:sp>
      <p:pic>
        <p:nvPicPr>
          <p:cNvPr id="8197" name="Picture 13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5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9" name="Group 25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8200" name="S1_11_triglyceride_animation.swf" descr="1_11_triglyceride_anim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7588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08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92163"/>
          </a:xfrm>
        </p:spPr>
        <p:txBody>
          <a:bodyPr/>
          <a:lstStyle/>
          <a:p>
            <a:pPr eaLnBrk="1" hangingPunct="1"/>
            <a:r>
              <a:rPr lang="en-US" smtClean="0"/>
              <a:t>Lipids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8534400" cy="40386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mtClean="0"/>
          </a:p>
          <a:p>
            <a:pPr eaLnBrk="1" hangingPunct="1"/>
            <a:r>
              <a:rPr lang="en-US" sz="2400" smtClean="0"/>
              <a:t>Some Functions:</a:t>
            </a:r>
          </a:p>
          <a:p>
            <a:pPr lvl="3" eaLnBrk="1" hangingPunct="1"/>
            <a:r>
              <a:rPr lang="en-US" sz="2400" smtClean="0"/>
              <a:t> release energy </a:t>
            </a:r>
            <a:r>
              <a:rPr lang="en-US" sz="2400" smtClean="0">
                <a:solidFill>
                  <a:srgbClr val="FF0000"/>
                </a:solidFill>
              </a:rPr>
              <a:t>1g give 39 KJ , 2X than carbs</a:t>
            </a:r>
          </a:p>
          <a:p>
            <a:pPr lvl="3" eaLnBrk="1" hangingPunct="1"/>
            <a:r>
              <a:rPr lang="en-US" sz="2400" smtClean="0"/>
              <a:t>Carbs used first to produce energy , and only use fat when all the available carbs have been used . </a:t>
            </a:r>
          </a:p>
          <a:p>
            <a:pPr lvl="3" eaLnBrk="1" hangingPunct="1"/>
            <a:r>
              <a:rPr lang="en-US" sz="2400" smtClean="0"/>
              <a:t>Useful for </a:t>
            </a:r>
            <a:r>
              <a:rPr lang="en-US" sz="2400" smtClean="0">
                <a:solidFill>
                  <a:srgbClr val="C00000"/>
                </a:solidFill>
              </a:rPr>
              <a:t>storing energy</a:t>
            </a:r>
            <a:r>
              <a:rPr lang="en-US" sz="2400" smtClean="0"/>
              <a:t>. In mammals , some cells specially ones underneath the skin , became filled with large drops of fats or oils </a:t>
            </a:r>
            <a:r>
              <a:rPr lang="en-US" sz="2400" smtClean="0">
                <a:solidFill>
                  <a:srgbClr val="C00000"/>
                </a:solidFill>
              </a:rPr>
              <a:t>used later to release </a:t>
            </a:r>
            <a:r>
              <a:rPr lang="en-US" sz="2400" smtClean="0"/>
              <a:t>energy when needed , these cells called </a:t>
            </a:r>
            <a:r>
              <a:rPr lang="en-US" sz="2400" smtClean="0">
                <a:solidFill>
                  <a:srgbClr val="C00000"/>
                </a:solidFill>
              </a:rPr>
              <a:t>adipose tissue or blubber  </a:t>
            </a:r>
            <a:r>
              <a:rPr lang="en-US" sz="2400" smtClean="0"/>
              <a:t>.</a:t>
            </a:r>
          </a:p>
          <a:p>
            <a:pPr lvl="3" eaLnBrk="1" hangingPunct="1"/>
            <a:r>
              <a:rPr lang="en-US" sz="2400" smtClean="0"/>
              <a:t>Adipose tissue </a:t>
            </a:r>
            <a:r>
              <a:rPr lang="en-US" sz="2400" smtClean="0">
                <a:solidFill>
                  <a:srgbClr val="C00000"/>
                </a:solidFill>
              </a:rPr>
              <a:t>insulates</a:t>
            </a:r>
            <a:r>
              <a:rPr lang="en-US" sz="2400" smtClean="0"/>
              <a:t> the body  , walruses </a:t>
            </a:r>
          </a:p>
          <a:p>
            <a:pPr lvl="3" eaLnBrk="1" hangingPunct="1"/>
            <a:r>
              <a:rPr lang="en-US" sz="2400" smtClean="0"/>
              <a:t>Oils a good store of energy</a:t>
            </a:r>
          </a:p>
          <a:p>
            <a:pPr lvl="3" eaLnBrk="1" hangingPunct="1">
              <a:buFontTx/>
              <a:buNone/>
            </a:pPr>
            <a:r>
              <a:rPr lang="en-US" sz="2400" smtClean="0"/>
              <a:t>In </a:t>
            </a:r>
            <a:r>
              <a:rPr lang="en-US" sz="2400" smtClean="0">
                <a:solidFill>
                  <a:srgbClr val="C00000"/>
                </a:solidFill>
              </a:rPr>
              <a:t>germination </a:t>
            </a:r>
            <a:r>
              <a:rPr lang="en-US" sz="2400" smtClean="0"/>
              <a:t>so plants store oil </a:t>
            </a:r>
          </a:p>
          <a:p>
            <a:pPr lvl="3" eaLnBrk="1" hangingPunct="1">
              <a:buFontTx/>
              <a:buNone/>
            </a:pPr>
            <a:r>
              <a:rPr lang="en-US" sz="2400" smtClean="0"/>
              <a:t>In their seeds : peanut , coconut</a:t>
            </a:r>
          </a:p>
          <a:p>
            <a:pPr lvl="3" eaLnBrk="1" hangingPunct="1">
              <a:buFontTx/>
              <a:buNone/>
            </a:pPr>
            <a:r>
              <a:rPr lang="en-US" sz="2400" smtClean="0"/>
              <a:t>Castor oil . </a:t>
            </a:r>
          </a:p>
          <a:p>
            <a:pPr lvl="3" eaLnBrk="1" hangingPunct="1"/>
            <a:r>
              <a:rPr lang="en-US" sz="2400" smtClean="0"/>
              <a:t>Protection of major organs.</a:t>
            </a:r>
          </a:p>
          <a:p>
            <a:pPr lvl="3" eaLnBrk="1" hangingPunct="1"/>
            <a:endParaRPr lang="en-US" sz="2400" smtClean="0"/>
          </a:p>
          <a:p>
            <a:pPr lvl="3" eaLnBrk="1" hangingPunct="1">
              <a:buFontTx/>
              <a:buNone/>
            </a:pPr>
            <a:r>
              <a:rPr lang="en-US" sz="2400" smtClean="0"/>
              <a:t>		</a:t>
            </a:r>
          </a:p>
          <a:p>
            <a:pPr lvl="3" eaLnBrk="1" hangingPunct="1">
              <a:buFontTx/>
              <a:buNone/>
            </a:pPr>
            <a:endParaRPr lang="en-US" sz="2400" smtClean="0"/>
          </a:p>
        </p:txBody>
      </p:sp>
      <p:pic>
        <p:nvPicPr>
          <p:cNvPr id="21508" name="Picture 5" descr="C:\Users\Tareq\Desktop\walrus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05400"/>
            <a:ext cx="2743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28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Fats and Oils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solidFill>
                  <a:srgbClr val="C00000"/>
                </a:solidFill>
              </a:rPr>
              <a:t>Fats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smtClean="0"/>
              <a:t>Usually of animal origin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smtClean="0"/>
              <a:t>Solid at room temperature</a:t>
            </a:r>
          </a:p>
          <a:p>
            <a:pPr lvl="2" eaLnBrk="1" hangingPunct="1">
              <a:lnSpc>
                <a:spcPct val="90000"/>
              </a:lnSpc>
            </a:pP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>
                <a:solidFill>
                  <a:srgbClr val="C00000"/>
                </a:solidFill>
              </a:rPr>
              <a:t>Oils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smtClean="0"/>
              <a:t>Usually of plant origin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800" smtClean="0"/>
              <a:t>Liquid at room temperature</a:t>
            </a:r>
          </a:p>
          <a:p>
            <a:pPr lvl="2" eaLnBrk="1" hangingPunct="1">
              <a:lnSpc>
                <a:spcPct val="90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3F3FFF"/>
                </a:solidFill>
              </a:rPr>
              <a:t>Polymers and macromolecules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Biological molecules are typically large molecules constructed from smaller subunits.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FF0000"/>
                </a:solidFill>
              </a:rPr>
              <a:t>Monomer</a:t>
            </a:r>
            <a:r>
              <a:rPr lang="en-US" smtClean="0"/>
              <a:t>:</a:t>
            </a:r>
            <a:r>
              <a:rPr lang="en-US" smtClean="0">
                <a:solidFill>
                  <a:srgbClr val="FFFF00"/>
                </a:solidFill>
              </a:rPr>
              <a:t> </a:t>
            </a:r>
            <a:r>
              <a:rPr lang="en-US" smtClean="0"/>
              <a:t>single subunit</a:t>
            </a:r>
          </a:p>
          <a:p>
            <a:pPr eaLnBrk="1" hangingPunct="1">
              <a:buFontTx/>
              <a:buNone/>
            </a:pPr>
            <a:r>
              <a:rPr lang="en-US" smtClean="0"/>
              <a:t>	(mono = 1; -mer = unit)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FF0000"/>
                </a:solidFill>
              </a:rPr>
              <a:t>Di and bi </a:t>
            </a:r>
            <a:r>
              <a:rPr lang="en-US" smtClean="0"/>
              <a:t>: two units 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FF0000"/>
                </a:solidFill>
              </a:rPr>
              <a:t>Polymer</a:t>
            </a:r>
            <a:r>
              <a:rPr lang="en-US" smtClean="0"/>
              <a:t>: many units – many repeating subunits </a:t>
            </a:r>
          </a:p>
          <a:p>
            <a:pPr eaLnBrk="1" hangingPunct="1">
              <a:buFontTx/>
              <a:buNone/>
            </a:pPr>
            <a:r>
              <a:rPr lang="en-US" smtClean="0"/>
              <a:t>	(poly = many)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Emulsion test for lipids</a:t>
            </a:r>
          </a:p>
        </p:txBody>
      </p:sp>
      <p:pic>
        <p:nvPicPr>
          <p:cNvPr id="11268" name="Picture 10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2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5" descr="exp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50813"/>
            <a:ext cx="6111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roup 21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11272" name="S1_10_emulsion_experiment.swf" descr="1_10_emulsion_experime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6564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197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2438400"/>
            <a:ext cx="7924800" cy="884238"/>
          </a:xfrm>
        </p:spPr>
        <p:txBody>
          <a:bodyPr/>
          <a:lstStyle/>
          <a:p>
            <a:r>
              <a:rPr lang="en-GB" sz="2800" dirty="0" smtClean="0">
                <a:solidFill>
                  <a:srgbClr val="3F3FFF"/>
                </a:solidFill>
              </a:rPr>
              <a:t>Emulsion Test For Lipids</a:t>
            </a:r>
            <a:br>
              <a:rPr lang="en-GB" sz="2800" dirty="0" smtClean="0">
                <a:solidFill>
                  <a:srgbClr val="3F3FFF"/>
                </a:solidFill>
              </a:rPr>
            </a:br>
            <a:r>
              <a:rPr lang="en-US" sz="2800" b="1" dirty="0" smtClean="0">
                <a:solidFill>
                  <a:srgbClr val="3F3FFF"/>
                </a:solidFill>
              </a:rPr>
              <a:t>Testing for the presence of lipid </a:t>
            </a:r>
            <a:r>
              <a:rPr lang="en-US" dirty="0" smtClean="0"/>
              <a:t/>
            </a:r>
            <a:br>
              <a:rPr lang="en-US" dirty="0" smtClean="0"/>
            </a:br>
            <a:endParaRPr lang="en-GB" dirty="0" smtClean="0">
              <a:solidFill>
                <a:srgbClr val="3F3FFF"/>
              </a:solidFill>
            </a:endParaRPr>
          </a:p>
        </p:txBody>
      </p:sp>
      <p:pic>
        <p:nvPicPr>
          <p:cNvPr id="23556" name="Picture 2" descr="C:\Users\Tareq\Desktop\fat_test_fatty_emulsion_floating_on_water_a7002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0"/>
            <a:ext cx="175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3962400" y="6172200"/>
            <a:ext cx="518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White and opaque like milk , if there is no fat the mixture remains transparent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Proteins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1000"/>
            <a:ext cx="8229600" cy="381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marL="342900" lvl="3" indent="-342900" eaLnBrk="1" hangingPunct="1">
              <a:buFontTx/>
              <a:buChar char="•"/>
            </a:pPr>
            <a:r>
              <a:rPr lang="en-US" sz="2800" smtClean="0"/>
              <a:t>Contains : C,H,O, N, S</a:t>
            </a:r>
          </a:p>
          <a:p>
            <a:pPr eaLnBrk="1" hangingPunct="1"/>
            <a:r>
              <a:rPr lang="en-US" sz="2800" smtClean="0"/>
              <a:t>Proteins are comprised of </a:t>
            </a:r>
            <a:r>
              <a:rPr lang="en-US" sz="2800" smtClean="0">
                <a:solidFill>
                  <a:srgbClr val="C00000"/>
                </a:solidFill>
              </a:rPr>
              <a:t>amino acids </a:t>
            </a:r>
            <a:r>
              <a:rPr lang="en-US" sz="2800" smtClean="0"/>
              <a:t>in precise order , any small difference makes different protein .</a:t>
            </a:r>
          </a:p>
        </p:txBody>
      </p:sp>
      <p:pic>
        <p:nvPicPr>
          <p:cNvPr id="24580" name="Picture 4" descr="C:\Users\Tareq\Desktop\aminoacidstru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0"/>
            <a:ext cx="533400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4191000" y="6276109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20 amino acid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Peptide bonds and dipeptides</a:t>
            </a:r>
          </a:p>
        </p:txBody>
      </p:sp>
      <p:pic>
        <p:nvPicPr>
          <p:cNvPr id="2052" name="Picture 12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3" descr="notes_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150813"/>
            <a:ext cx="44291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4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5" name="Group 23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2056" name="S1_6_peptide_bond_animation.swf" descr="1_6_peptide_bond_animati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5540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718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عنوان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868363"/>
          </a:xfrm>
        </p:spPr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Proteins</a:t>
            </a:r>
            <a:endParaRPr lang="en-US" smtClean="0"/>
          </a:p>
        </p:txBody>
      </p:sp>
      <p:sp>
        <p:nvSpPr>
          <p:cNvPr id="25603" name="عنصر نائب للمحتوى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polypeptide</a:t>
            </a:r>
            <a:r>
              <a:rPr lang="en-US" smtClean="0"/>
              <a:t> is a single chain of amino acids</a:t>
            </a:r>
          </a:p>
          <a:p>
            <a:r>
              <a:rPr lang="en-US" smtClean="0">
                <a:solidFill>
                  <a:srgbClr val="0000FF"/>
                </a:solidFill>
              </a:rPr>
              <a:t>Protein : </a:t>
            </a:r>
            <a:r>
              <a:rPr lang="en-US" smtClean="0"/>
              <a:t>more than one chain joined together to form protein , also each chain formed from amino acids .</a:t>
            </a:r>
          </a:p>
          <a:p>
            <a:r>
              <a:rPr lang="en-US" smtClean="0">
                <a:solidFill>
                  <a:srgbClr val="C00000"/>
                </a:solidFill>
              </a:rPr>
              <a:t>Note :</a:t>
            </a:r>
            <a:r>
              <a:rPr lang="en-US" smtClean="0"/>
              <a:t> we have high concentration of protein inside cell membrane and cytoplasm. 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921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Proteins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u="sng" smtClean="0">
                <a:solidFill>
                  <a:srgbClr val="C00000"/>
                </a:solidFill>
              </a:rPr>
              <a:t>Proteins have important functions in cells.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Proteins such as </a:t>
            </a:r>
            <a:r>
              <a:rPr lang="en-US" smtClean="0">
                <a:solidFill>
                  <a:srgbClr val="0000FF"/>
                </a:solidFill>
              </a:rPr>
              <a:t>keratin</a:t>
            </a:r>
            <a:r>
              <a:rPr lang="en-US" smtClean="0"/>
              <a:t> have structural roles in hair and fingernails, it is insoluble in water 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Proteins are also </a:t>
            </a:r>
            <a:r>
              <a:rPr lang="en-US" smtClean="0">
                <a:solidFill>
                  <a:srgbClr val="0000FF"/>
                </a:solidFill>
              </a:rPr>
              <a:t>enzymes</a:t>
            </a:r>
            <a:r>
              <a:rPr lang="en-US" smtClean="0"/>
              <a:t> that speed up the chemical reactions of metabolism, soluble in water 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Proteins such as </a:t>
            </a:r>
            <a:r>
              <a:rPr lang="en-US" smtClean="0">
                <a:solidFill>
                  <a:srgbClr val="0000FF"/>
                </a:solidFill>
              </a:rPr>
              <a:t>hemoglobin</a:t>
            </a:r>
            <a:r>
              <a:rPr lang="en-US" smtClean="0"/>
              <a:t> are responsible for the transport of substances : O2 –CO2 . This protein soluble in water 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It is not </a:t>
            </a:r>
            <a:r>
              <a:rPr lang="en-US" smtClean="0">
                <a:solidFill>
                  <a:srgbClr val="0000FF"/>
                </a:solidFill>
              </a:rPr>
              <a:t>normally</a:t>
            </a:r>
            <a:r>
              <a:rPr lang="en-US" smtClean="0"/>
              <a:t> used to provide energy 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Needed to make </a:t>
            </a:r>
            <a:r>
              <a:rPr lang="en-US" smtClean="0">
                <a:solidFill>
                  <a:srgbClr val="0000FF"/>
                </a:solidFill>
              </a:rPr>
              <a:t>new cells </a:t>
            </a:r>
            <a:r>
              <a:rPr lang="en-US" smtClean="0"/>
              <a:t>, </a:t>
            </a:r>
            <a:r>
              <a:rPr lang="en-US" smtClean="0">
                <a:solidFill>
                  <a:srgbClr val="0000FF"/>
                </a:solidFill>
              </a:rPr>
              <a:t>repairing</a:t>
            </a:r>
            <a:r>
              <a:rPr lang="en-US" smtClean="0"/>
              <a:t> damaged parts of the body.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00000"/>
                </a:solidFill>
              </a:rPr>
              <a:t>Proteins</a:t>
            </a:r>
            <a:endParaRPr lang="en-US" sz="4000" smtClean="0">
              <a:solidFill>
                <a:srgbClr val="C00000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smtClean="0"/>
              <a:t>Proteins form the </a:t>
            </a:r>
            <a:r>
              <a:rPr lang="en-US" smtClean="0">
                <a:solidFill>
                  <a:srgbClr val="0000FF"/>
                </a:solidFill>
              </a:rPr>
              <a:t>antibodies</a:t>
            </a:r>
            <a:r>
              <a:rPr lang="en-US" smtClean="0"/>
              <a:t> of the immune system that defend the body from disease.</a:t>
            </a:r>
          </a:p>
          <a:p>
            <a:pPr lvl="1" eaLnBrk="1" hangingPunct="1"/>
            <a:r>
              <a:rPr lang="en-US" smtClean="0"/>
              <a:t>Proteins such as </a:t>
            </a:r>
            <a:r>
              <a:rPr lang="en-US" smtClean="0">
                <a:solidFill>
                  <a:srgbClr val="0000FF"/>
                </a:solidFill>
              </a:rPr>
              <a:t>insulin</a:t>
            </a:r>
            <a:r>
              <a:rPr lang="en-US" smtClean="0"/>
              <a:t> are hormones.</a:t>
            </a:r>
          </a:p>
          <a:p>
            <a:pPr lvl="1" eaLnBrk="1" hangingPunct="1"/>
            <a:r>
              <a:rPr lang="en-US" smtClean="0"/>
              <a:t>Contractile proteins such as </a:t>
            </a:r>
            <a:r>
              <a:rPr lang="en-US" smtClean="0">
                <a:solidFill>
                  <a:srgbClr val="0000FF"/>
                </a:solidFill>
              </a:rPr>
              <a:t>actin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myosin</a:t>
            </a:r>
            <a:r>
              <a:rPr lang="en-US" smtClean="0"/>
              <a:t> allow parts of cells to move and muscles to contract.  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Three – dimension shape of protein </a:t>
            </a:r>
          </a:p>
        </p:txBody>
      </p:sp>
      <p:sp>
        <p:nvSpPr>
          <p:cNvPr id="28675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Protein curl up to form the final shape.</a:t>
            </a:r>
          </a:p>
          <a:p>
            <a:r>
              <a:rPr lang="en-US" sz="2800" smtClean="0"/>
              <a:t>The shape of enzyme for instants determined which reaction can catalyze.</a:t>
            </a:r>
          </a:p>
          <a:p>
            <a:r>
              <a:rPr lang="en-US" sz="2800" smtClean="0"/>
              <a:t>The shapes of antibody molecules are needed to bind to different kinds of bacteria and viruses. 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Lysozyme  enzyme : found in tears and saliva . </a:t>
            </a:r>
          </a:p>
        </p:txBody>
      </p:sp>
      <p:pic>
        <p:nvPicPr>
          <p:cNvPr id="29699" name="Picture 4" descr="C:\Users\Tareq\Desktop\GLO1_Homo_sapiens_small_fast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981200"/>
            <a:ext cx="6629400" cy="43434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Biuret test for proteins</a:t>
            </a:r>
          </a:p>
        </p:txBody>
      </p:sp>
      <p:pic>
        <p:nvPicPr>
          <p:cNvPr id="6148" name="Picture 9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1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4" descr="exp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50813"/>
            <a:ext cx="6111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1" name="Group 20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6152" name="S1_9_biuret_experiment.swf" descr="1_9_biuret_experime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64516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455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Elements that make up 95% </a:t>
            </a:r>
            <a:br>
              <a:rPr lang="en-US" sz="3200" smtClean="0"/>
            </a:br>
            <a:r>
              <a:rPr lang="en-US" sz="3200" smtClean="0"/>
              <a:t>of living organisms (by weight)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C</a:t>
            </a:r>
            <a:r>
              <a:rPr lang="en-US" sz="3200" smtClean="0"/>
              <a:t>	Carbon</a:t>
            </a:r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H</a:t>
            </a:r>
            <a:r>
              <a:rPr lang="en-US" sz="3200" smtClean="0"/>
              <a:t>	Hydrogen</a:t>
            </a:r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O</a:t>
            </a:r>
            <a:r>
              <a:rPr lang="en-US" sz="3200" smtClean="0"/>
              <a:t>	Oxygen</a:t>
            </a:r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N</a:t>
            </a:r>
            <a:r>
              <a:rPr lang="en-US" sz="3200" smtClean="0"/>
              <a:t>	Nitrogen</a:t>
            </a:r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S</a:t>
            </a:r>
            <a:r>
              <a:rPr lang="en-US" sz="3200" smtClean="0"/>
              <a:t>	Sulfur</a:t>
            </a:r>
          </a:p>
          <a:p>
            <a:pPr lvl="1" eaLnBrk="1" hangingPunct="1"/>
            <a:r>
              <a:rPr lang="en-US" sz="3200" smtClean="0">
                <a:solidFill>
                  <a:srgbClr val="FF0000"/>
                </a:solidFill>
              </a:rPr>
              <a:t>P</a:t>
            </a:r>
            <a:r>
              <a:rPr lang="en-US" sz="3200" smtClean="0"/>
              <a:t>	Phosphorus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3F3FFF"/>
                </a:solidFill>
              </a:rPr>
              <a:t>Biuret Test For Protein</a:t>
            </a:r>
            <a:endParaRPr lang="en-US" smtClean="0"/>
          </a:p>
        </p:txBody>
      </p:sp>
      <p:pic>
        <p:nvPicPr>
          <p:cNvPr id="31747" name="Picture 2" descr="C:\Users\Tareq\Desktop\BiuretTes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600200"/>
            <a:ext cx="4191000" cy="4525963"/>
          </a:xfrm>
          <a:noFill/>
        </p:spPr>
      </p:pic>
      <p:pic>
        <p:nvPicPr>
          <p:cNvPr id="31748" name="Picture 3" descr="C:\Users\Tareq\Desktop\biuret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44450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868363"/>
          </a:xfrm>
        </p:spPr>
        <p:txBody>
          <a:bodyPr/>
          <a:lstStyle/>
          <a:p>
            <a:pPr eaLnBrk="1" hangingPunct="1"/>
            <a:r>
              <a:rPr lang="en-US" smtClean="0"/>
              <a:t>Nucleic Acids</a:t>
            </a:r>
          </a:p>
        </p:txBody>
      </p:sp>
      <p:pic>
        <p:nvPicPr>
          <p:cNvPr id="32771" name="Picture 4" descr="C:\Users\Tareq\Desktop\Chromgendna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مستطيل 4"/>
          <p:cNvSpPr/>
          <p:nvPr/>
        </p:nvSpPr>
        <p:spPr>
          <a:xfrm>
            <a:off x="1981200" y="6248400"/>
            <a:ext cx="441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DNA (deoxyribonucleic acid)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Nucleic Acids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28956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DNA (deoxyribonucleic acid)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RNA (ribonucleic acid)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Nucleic Acids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DNA stores genetic information. That we inherit from our parents.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DNA codes for the order of amino acids in a protein, determines personal characteristics such as your hair color , your blood group …. Etc ..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Nucleic Acids</a:t>
            </a:r>
          </a:p>
        </p:txBody>
      </p:sp>
      <p:sp>
        <p:nvSpPr>
          <p:cNvPr id="35843" name="Text Box 6"/>
          <p:cNvSpPr txBox="1">
            <a:spLocks noChangeArrowheads="1"/>
          </p:cNvSpPr>
          <p:nvPr/>
        </p:nvSpPr>
        <p:spPr bwMode="auto">
          <a:xfrm>
            <a:off x="3505200" y="548640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/>
              <a:t>DNA Structure</a:t>
            </a:r>
            <a:endParaRPr lang="en-US"/>
          </a:p>
        </p:txBody>
      </p:sp>
      <p:pic>
        <p:nvPicPr>
          <p:cNvPr id="35844" name="Picture 8" descr="overview_of_dna_str_c_la_73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295400"/>
            <a:ext cx="7467600" cy="5257800"/>
          </a:xfrm>
          <a:noFill/>
        </p:spPr>
      </p:pic>
      <p:sp>
        <p:nvSpPr>
          <p:cNvPr id="5" name="مستطيل 4"/>
          <p:cNvSpPr/>
          <p:nvPr/>
        </p:nvSpPr>
        <p:spPr>
          <a:xfrm>
            <a:off x="7010400" y="0"/>
            <a:ext cx="21336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2 strands held together by bonds </a:t>
            </a:r>
          </a:p>
        </p:txBody>
      </p:sp>
      <p:cxnSp>
        <p:nvCxnSpPr>
          <p:cNvPr id="7" name="رابط كسهم مستقيم 6"/>
          <p:cNvCxnSpPr/>
          <p:nvPr/>
        </p:nvCxnSpPr>
        <p:spPr>
          <a:xfrm rot="5400000">
            <a:off x="7581900" y="16383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شكل بيضاوي 7"/>
          <p:cNvSpPr/>
          <p:nvPr/>
        </p:nvSpPr>
        <p:spPr>
          <a:xfrm>
            <a:off x="3048000" y="6096000"/>
            <a:ext cx="3048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Twist together into a helix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Nucleic Acids</a:t>
            </a:r>
          </a:p>
        </p:txBody>
      </p:sp>
      <p:pic>
        <p:nvPicPr>
          <p:cNvPr id="36867" name="Picture 7" descr="dna_structure_compa_tb_73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3163" y="1600200"/>
            <a:ext cx="6827837" cy="4495800"/>
          </a:xfrm>
          <a:noFill/>
        </p:spPr>
      </p:pic>
      <p:sp>
        <p:nvSpPr>
          <p:cNvPr id="4" name="مستطيل 3"/>
          <p:cNvSpPr/>
          <p:nvPr/>
        </p:nvSpPr>
        <p:spPr>
          <a:xfrm>
            <a:off x="2971800" y="3886200"/>
            <a:ext cx="1905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 , G,C,T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5638800" y="3886200"/>
            <a:ext cx="1905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 , G,C,U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 b="1" smtClean="0">
                <a:solidFill>
                  <a:srgbClr val="3F3FFF"/>
                </a:solidFill>
              </a:rPr>
              <a:t>Water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4076700" cy="457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2000" smtClean="0">
                <a:solidFill>
                  <a:srgbClr val="724C26"/>
                </a:solidFill>
              </a:rPr>
              <a:t>About 70-95 percent of the mass of the cell is water , 60 % of ur body and three quarters of the planet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mtClean="0">
              <a:solidFill>
                <a:srgbClr val="724C26"/>
              </a:solidFill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381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latin typeface="Comic Sans MS" pitchFamily="66" charset="0"/>
              </a:rPr>
              <a:t>Water is used in most reactions in the body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28600" y="4419600"/>
            <a:ext cx="381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FF6600"/>
                </a:solidFill>
                <a:latin typeface="Comic Sans MS" pitchFamily="66" charset="0"/>
              </a:rPr>
              <a:t>Water is called the universal solvent</a:t>
            </a:r>
          </a:p>
        </p:txBody>
      </p:sp>
      <p:pic>
        <p:nvPicPr>
          <p:cNvPr id="9222" name="Picture 8" descr="ACF188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4572000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مستطيل 7"/>
          <p:cNvSpPr>
            <a:spLocks noChangeArrowheads="1"/>
          </p:cNvSpPr>
          <p:nvPr/>
        </p:nvSpPr>
        <p:spPr bwMode="auto">
          <a:xfrm>
            <a:off x="0" y="2667000"/>
            <a:ext cx="3962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>
                <a:solidFill>
                  <a:srgbClr val="724C26"/>
                </a:solidFill>
                <a:latin typeface="+mn-lt"/>
              </a:rPr>
              <a:t>It provides an environment for those organisms that live in water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7173" grpId="0" autoUpdateAnimBg="0"/>
      <p:bldP spid="717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عنوان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</a:rPr>
              <a:t>Water</a:t>
            </a:r>
            <a:r>
              <a:rPr lang="en-US" smtClean="0"/>
              <a:t> </a:t>
            </a:r>
          </a:p>
        </p:txBody>
      </p:sp>
      <p:sp>
        <p:nvSpPr>
          <p:cNvPr id="10243" name="عنصر نائب للمحتوى 2"/>
          <p:cNvSpPr>
            <a:spLocks noGrp="1"/>
          </p:cNvSpPr>
          <p:nvPr>
            <p:ph idx="1"/>
          </p:nvPr>
        </p:nvSpPr>
        <p:spPr>
          <a:xfrm>
            <a:off x="381000" y="533400"/>
            <a:ext cx="8534400" cy="4525963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80% </a:t>
            </a:r>
            <a:r>
              <a:rPr lang="en-US" sz="2800" smtClean="0"/>
              <a:t>of the body is made up of water.</a:t>
            </a:r>
          </a:p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Cytoplasm</a:t>
            </a:r>
            <a:r>
              <a:rPr lang="en-US" sz="2800" smtClean="0"/>
              <a:t> of the cell mainly water.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smtClean="0">
                <a:solidFill>
                  <a:srgbClr val="FF0000"/>
                </a:solidFill>
              </a:rPr>
              <a:t>spaces between cells </a:t>
            </a:r>
            <a:r>
              <a:rPr lang="en-US" sz="2800" smtClean="0"/>
              <a:t>are also filled by a watery liquid.</a:t>
            </a:r>
          </a:p>
          <a:p>
            <a:pPr eaLnBrk="1" hangingPunct="1"/>
            <a:r>
              <a:rPr lang="en-US" sz="2800" smtClean="0"/>
              <a:t>Metabolic reactions can only take place if the substances dissolved in water- </a:t>
            </a:r>
            <a:r>
              <a:rPr lang="en-US" sz="2800" smtClean="0">
                <a:solidFill>
                  <a:srgbClr val="FF0000"/>
                </a:solidFill>
              </a:rPr>
              <a:t>water is an important solvent. </a:t>
            </a:r>
          </a:p>
          <a:p>
            <a:pPr eaLnBrk="1" hangingPunct="1"/>
            <a:r>
              <a:rPr lang="en-US" sz="2800" smtClean="0"/>
              <a:t>Plasma of the blood ,contains a lot of water and substances dissolve in it such as glucose ,enzymes and nutrients . </a:t>
            </a:r>
          </a:p>
          <a:p>
            <a:pPr eaLnBrk="1" hangingPunct="1"/>
            <a:r>
              <a:rPr lang="en-US" sz="2800" smtClean="0"/>
              <a:t>Water help us to get rid of waste products such as urea . </a:t>
            </a:r>
          </a:p>
          <a:p>
            <a:pPr eaLnBrk="1" hangingPunct="1">
              <a:buFontTx/>
              <a:buNone/>
            </a:pPr>
            <a:r>
              <a:rPr lang="en-US" sz="2800" smtClean="0"/>
              <a:t>    Note : do not use – </a:t>
            </a:r>
            <a:r>
              <a:rPr lang="en-US" sz="2800" u="sng" smtClean="0">
                <a:solidFill>
                  <a:srgbClr val="C00000"/>
                </a:solidFill>
              </a:rPr>
              <a:t>to do not  dry out of organism .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عنوان 1"/>
          <p:cNvSpPr>
            <a:spLocks noGrp="1"/>
          </p:cNvSpPr>
          <p:nvPr>
            <p:ph type="title"/>
          </p:nvPr>
        </p:nvSpPr>
        <p:spPr>
          <a:xfrm>
            <a:off x="0" y="304800"/>
            <a:ext cx="5867400" cy="1143000"/>
          </a:xfrm>
        </p:spPr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Carbohydrates</a:t>
            </a:r>
            <a:endParaRPr lang="en-US" smtClean="0"/>
          </a:p>
        </p:txBody>
      </p:sp>
      <p:sp>
        <p:nvSpPr>
          <p:cNvPr id="11267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eaLnBrk="1" hangingPunct="1"/>
            <a:r>
              <a:rPr lang="en-US" sz="2400" smtClean="0"/>
              <a:t>Contains : C,H,O</a:t>
            </a:r>
          </a:p>
          <a:p>
            <a:pPr lvl="3" eaLnBrk="1" hangingPunct="1"/>
            <a:r>
              <a:rPr lang="en-US" sz="2400" smtClean="0"/>
              <a:t>Has about twice as many H to C or O</a:t>
            </a:r>
          </a:p>
          <a:p>
            <a:endParaRPr lang="en-US" smtClean="0"/>
          </a:p>
        </p:txBody>
      </p:sp>
      <p:pic>
        <p:nvPicPr>
          <p:cNvPr id="4" name="images[19].j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167163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2" descr="C:\Users\Tareq\Desktop\Carbs-Galo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584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3" descr="C:\Users\Tareq\Desktop\carb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2971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8229600" cy="327660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0000FF"/>
                </a:solidFill>
              </a:rPr>
              <a:t>Simple sugar or Monosaccharide's</a:t>
            </a:r>
            <a:br>
              <a:rPr lang="en-US" sz="2800" smtClean="0">
                <a:solidFill>
                  <a:srgbClr val="0000FF"/>
                </a:solidFill>
              </a:rPr>
            </a:br>
            <a:r>
              <a:rPr lang="en-US" sz="2800" smtClean="0"/>
              <a:t> </a:t>
            </a:r>
            <a:br>
              <a:rPr lang="en-US" sz="2800" smtClean="0"/>
            </a:br>
            <a:r>
              <a:rPr lang="en-US" sz="2800" smtClean="0"/>
              <a:t>     -  are sugars with -6- carbon atoms joined in a </a:t>
            </a:r>
            <a:r>
              <a:rPr lang="en-US" sz="2800" smtClean="0">
                <a:solidFill>
                  <a:srgbClr val="C00000"/>
                </a:solidFill>
              </a:rPr>
              <a:t>ring OH </a:t>
            </a:r>
            <a:r>
              <a:rPr lang="en-US" sz="2800" smtClean="0"/>
              <a:t>and</a:t>
            </a:r>
            <a:r>
              <a:rPr lang="en-US" sz="2800" smtClean="0">
                <a:solidFill>
                  <a:srgbClr val="C00000"/>
                </a:solidFill>
              </a:rPr>
              <a:t> H </a:t>
            </a:r>
            <a:r>
              <a:rPr lang="en-US" sz="2800" smtClean="0"/>
              <a:t>groups pointing out from ring .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   - Taste sweet </a:t>
            </a:r>
            <a:br>
              <a:rPr lang="en-US" sz="2800" smtClean="0"/>
            </a:br>
            <a:r>
              <a:rPr lang="en-US" sz="2800" smtClean="0"/>
              <a:t>- Very small</a:t>
            </a:r>
            <a:br>
              <a:rPr lang="en-US" sz="2800" smtClean="0"/>
            </a:br>
            <a:r>
              <a:rPr lang="en-US" sz="2800" smtClean="0"/>
              <a:t>         - Soluble in water</a:t>
            </a:r>
            <a:br>
              <a:rPr lang="en-US" sz="2800" smtClean="0"/>
            </a:br>
            <a:r>
              <a:rPr lang="en-US" sz="2800" smtClean="0"/>
              <a:t>         </a:t>
            </a:r>
            <a:r>
              <a:rPr lang="en-US" sz="2800" smtClean="0">
                <a:solidFill>
                  <a:srgbClr val="C00000"/>
                </a:solidFill>
              </a:rPr>
              <a:t>Ex.</a:t>
            </a:r>
            <a:r>
              <a:rPr lang="en-US" sz="2800" smtClean="0"/>
              <a:t> : glucose .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 or</a:t>
            </a:r>
            <a:endParaRPr lang="en-US" smtClean="0">
              <a:solidFill>
                <a:srgbClr val="3F3FFF"/>
              </a:solidFill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4066" r="4944" b="19856"/>
          <a:stretch>
            <a:fillRect/>
          </a:stretch>
        </p:blipFill>
        <p:spPr bwMode="auto">
          <a:xfrm>
            <a:off x="381000" y="4038600"/>
            <a:ext cx="8382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159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00000"/>
                </a:solidFill>
              </a:rPr>
              <a:t>Carbohydrates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8305800" cy="1676400"/>
          </a:xfrm>
        </p:spPr>
        <p:txBody>
          <a:bodyPr/>
          <a:lstStyle/>
          <a:p>
            <a:pPr eaLnBrk="1" hangingPunct="1"/>
            <a:endParaRPr lang="en-US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>Disaccharides</a:t>
            </a:r>
            <a:r>
              <a:rPr lang="en-US" sz="2800" dirty="0" smtClean="0"/>
              <a:t> contain two monosaccharaides</a:t>
            </a:r>
          </a:p>
          <a:p>
            <a:pPr eaLnBrk="1" hangingPunct="1"/>
            <a:r>
              <a:rPr lang="en-US" sz="2800" dirty="0" smtClean="0">
                <a:solidFill>
                  <a:srgbClr val="C00000"/>
                </a:solidFill>
              </a:rPr>
              <a:t>Ex .</a:t>
            </a:r>
            <a:r>
              <a:rPr lang="en-US" sz="2800" dirty="0" smtClean="0"/>
              <a:t> Sucrose , maltose .</a:t>
            </a:r>
          </a:p>
          <a:p>
            <a:pPr eaLnBrk="1" hangingPunct="1"/>
            <a:r>
              <a:rPr lang="en-US" sz="2800" dirty="0" smtClean="0"/>
              <a:t>Soluble in water </a:t>
            </a:r>
          </a:p>
          <a:p>
            <a:pPr eaLnBrk="1" hangingPunct="1"/>
            <a:r>
              <a:rPr lang="en-US" sz="2800" dirty="0" smtClean="0"/>
              <a:t>Taste sweet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formation of disaccharides</a:t>
            </a:r>
          </a:p>
        </p:txBody>
      </p:sp>
      <p:pic>
        <p:nvPicPr>
          <p:cNvPr id="1028" name="Picture 15" descr="flash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3857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7" descr="forward_arrow_colour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6167438"/>
            <a:ext cx="63023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23"/>
          <p:cNvGrpSpPr>
            <a:grpSpLocks/>
          </p:cNvGrpSpPr>
          <p:nvPr/>
        </p:nvGrpSpPr>
        <p:grpSpPr bwMode="auto">
          <a:xfrm>
            <a:off x="212725" y="800100"/>
            <a:ext cx="8699500" cy="5308600"/>
            <a:chOff x="134" y="504"/>
            <a:chExt cx="5480" cy="3344"/>
          </a:xfrm>
        </p:grpSpPr>
        <p:pic>
          <p:nvPicPr>
            <p:cNvPr id="1031" name="S1_1_glycosidic_animation.swf" descr="1_1_glycosidic_anim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504"/>
              <a:ext cx="5480" cy="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ontrols>
      <mc:AlternateContent xmlns:mc="http://schemas.openxmlformats.org/markup-compatibility/2006">
        <mc:Choice xmlns:v="urn:schemas-microsoft-com:vml" Requires="v">
          <p:control spid="1028" name="ShockwaveFlash1" r:id="rId2" imgW="8699841" imgH="5308975"/>
        </mc:Choice>
        <mc:Fallback>
          <p:control name="ShockwaveFlash1" r:id="rId2" imgW="8699841" imgH="530897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725" y="800100"/>
                  <a:ext cx="8699500" cy="530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60363" marR="0" indent="-360363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10BC45"/>
          </a:buClr>
          <a:buSzPct val="80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1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سمة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1044</Words>
  <Application>Microsoft Office PowerPoint</Application>
  <PresentationFormat>عرض على الشاشة (3:4)‏</PresentationFormat>
  <Paragraphs>184</Paragraphs>
  <Slides>35</Slides>
  <Notes>12</Notes>
  <HiddenSlides>0</HiddenSlides>
  <MMClips>1</MMClips>
  <ScaleCrop>false</ScaleCrop>
  <HeadingPairs>
    <vt:vector size="4" baseType="variant">
      <vt:variant>
        <vt:lpstr>نسق</vt:lpstr>
      </vt:variant>
      <vt:variant>
        <vt:i4>4</vt:i4>
      </vt:variant>
      <vt:variant>
        <vt:lpstr>عناوين الشرائح</vt:lpstr>
      </vt:variant>
      <vt:variant>
        <vt:i4>35</vt:i4>
      </vt:variant>
    </vt:vector>
  </HeadingPairs>
  <TitlesOfParts>
    <vt:vector size="39" baseType="lpstr">
      <vt:lpstr>Default Design</vt:lpstr>
      <vt:lpstr>1_Default Design</vt:lpstr>
      <vt:lpstr>2_Default Design</vt:lpstr>
      <vt:lpstr>3_Default Design</vt:lpstr>
      <vt:lpstr>The chemicals of life</vt:lpstr>
      <vt:lpstr>Polymers and macromolecules</vt:lpstr>
      <vt:lpstr>Elements that make up 95%  of living organisms (by weight)</vt:lpstr>
      <vt:lpstr>Water</vt:lpstr>
      <vt:lpstr>Water </vt:lpstr>
      <vt:lpstr>Carbohydrates</vt:lpstr>
      <vt:lpstr>Simple sugar or Monosaccharide's        -  are sugars with -6- carbon atoms joined in a ring OH and H groups pointing out from ring .     - Taste sweet  - Very small          - Soluble in water          Ex. : glucose .  or</vt:lpstr>
      <vt:lpstr>Carbohydrates</vt:lpstr>
      <vt:lpstr>The formation of disaccharides</vt:lpstr>
      <vt:lpstr>Carbohydrates</vt:lpstr>
      <vt:lpstr>Examples of Polysaccharides</vt:lpstr>
      <vt:lpstr>Carbohydrates</vt:lpstr>
      <vt:lpstr>Benedict’s test for reducing sugars</vt:lpstr>
      <vt:lpstr>Iodine test for starch</vt:lpstr>
      <vt:lpstr>Test for starch </vt:lpstr>
      <vt:lpstr>Fat or Lipids</vt:lpstr>
      <vt:lpstr>The structure of triglycerides</vt:lpstr>
      <vt:lpstr>Lipids</vt:lpstr>
      <vt:lpstr>عرض تقديمي في PowerPoint</vt:lpstr>
      <vt:lpstr>Emulsion test for lipids</vt:lpstr>
      <vt:lpstr>Emulsion Test For Lipids Testing for the presence of lipid  </vt:lpstr>
      <vt:lpstr>Proteins</vt:lpstr>
      <vt:lpstr>Peptide bonds and dipeptides</vt:lpstr>
      <vt:lpstr>Proteins</vt:lpstr>
      <vt:lpstr>Proteins</vt:lpstr>
      <vt:lpstr>Proteins</vt:lpstr>
      <vt:lpstr>Three – dimension shape of protein </vt:lpstr>
      <vt:lpstr>Lysozyme  enzyme : found in tears and saliva . </vt:lpstr>
      <vt:lpstr>Biuret test for proteins</vt:lpstr>
      <vt:lpstr>Biuret Test For Protein</vt:lpstr>
      <vt:lpstr>Nucleic Acids</vt:lpstr>
      <vt:lpstr>Nucleic Acids</vt:lpstr>
      <vt:lpstr>Nucleic Acids</vt:lpstr>
      <vt:lpstr>Nucleic Acids</vt:lpstr>
      <vt:lpstr>Nucleic Acids</vt:lpstr>
    </vt:vector>
  </TitlesOfParts>
  <Company>Bill Rogers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Inquiry into Life Twelfth Edition</dc:title>
  <dc:creator>Admin</dc:creator>
  <cp:lastModifiedBy>Admin</cp:lastModifiedBy>
  <cp:revision>152</cp:revision>
  <dcterms:modified xsi:type="dcterms:W3CDTF">2016-11-21T08:02:11Z</dcterms:modified>
</cp:coreProperties>
</file>